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02" r:id="rId3"/>
    <p:sldId id="270" r:id="rId4"/>
    <p:sldId id="257" r:id="rId5"/>
    <p:sldId id="259" r:id="rId6"/>
    <p:sldId id="322" r:id="rId7"/>
    <p:sldId id="262" r:id="rId8"/>
    <p:sldId id="261" r:id="rId9"/>
    <p:sldId id="260" r:id="rId10"/>
    <p:sldId id="264" r:id="rId11"/>
    <p:sldId id="331" r:id="rId12"/>
    <p:sldId id="265" r:id="rId13"/>
    <p:sldId id="288" r:id="rId14"/>
    <p:sldId id="338" r:id="rId15"/>
    <p:sldId id="263" r:id="rId16"/>
    <p:sldId id="278" r:id="rId17"/>
    <p:sldId id="273" r:id="rId18"/>
    <p:sldId id="323" r:id="rId19"/>
    <p:sldId id="266" r:id="rId20"/>
    <p:sldId id="292" r:id="rId21"/>
    <p:sldId id="274" r:id="rId22"/>
    <p:sldId id="317" r:id="rId23"/>
    <p:sldId id="332" r:id="rId24"/>
    <p:sldId id="321" r:id="rId25"/>
    <p:sldId id="324" r:id="rId26"/>
    <p:sldId id="277" r:id="rId27"/>
    <p:sldId id="319" r:id="rId28"/>
    <p:sldId id="279" r:id="rId29"/>
    <p:sldId id="271" r:id="rId30"/>
    <p:sldId id="328" r:id="rId31"/>
    <p:sldId id="339" r:id="rId32"/>
    <p:sldId id="326" r:id="rId33"/>
    <p:sldId id="330" r:id="rId34"/>
    <p:sldId id="334" r:id="rId35"/>
    <p:sldId id="276" r:id="rId36"/>
    <p:sldId id="268" r:id="rId37"/>
    <p:sldId id="281" r:id="rId38"/>
    <p:sldId id="286" r:id="rId39"/>
    <p:sldId id="333" r:id="rId40"/>
    <p:sldId id="327" r:id="rId41"/>
    <p:sldId id="267" r:id="rId42"/>
    <p:sldId id="269" r:id="rId43"/>
    <p:sldId id="299" r:id="rId44"/>
    <p:sldId id="285" r:id="rId45"/>
    <p:sldId id="316" r:id="rId46"/>
    <p:sldId id="280" r:id="rId47"/>
    <p:sldId id="311" r:id="rId48"/>
    <p:sldId id="318" r:id="rId49"/>
    <p:sldId id="309" r:id="rId50"/>
    <p:sldId id="291" r:id="rId51"/>
    <p:sldId id="305" r:id="rId52"/>
    <p:sldId id="282" r:id="rId53"/>
    <p:sldId id="283" r:id="rId54"/>
    <p:sldId id="312" r:id="rId55"/>
    <p:sldId id="294" r:id="rId56"/>
    <p:sldId id="295" r:id="rId57"/>
    <p:sldId id="313" r:id="rId58"/>
    <p:sldId id="284" r:id="rId59"/>
    <p:sldId id="296" r:id="rId60"/>
    <p:sldId id="31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1A5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B5E523-D7B5-432E-B041-F908620A718C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43E899-0DD4-42B8-A633-757EB8949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5010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1C621D-8E41-4127-8CCF-F34AE3B71B0B}" type="slidenum">
              <a:rPr lang="en-US" smtClean="0"/>
              <a:pPr eaLnBrk="1" hangingPunct="1"/>
              <a:t>55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CE71-7077-47BE-BF0A-D07E907B53B2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59CF-FAEE-4F04-99B4-500257F0B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06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60B8-8300-4EC1-B7EA-0C9932AAE8EE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4F8A-3DE4-4A43-A661-4FBEE55A7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03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E189-C76A-4676-9F7F-A2D128EB3D8B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2841-138B-4485-8B77-74AE1E4C3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08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C81B-CB53-4291-A592-B68A9A1D7EDF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514D-A1FD-460B-83AD-7B750A45D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51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BC7D-DE84-41D6-8041-CF4084CE8BDA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70A1-D49D-4E32-AEE3-FE49721CB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37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5ED3-4CE1-4B07-8E40-9BDE37E54D2C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9397-4154-45FB-95A4-8D450AAF6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85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11AD-E375-43CF-8154-6BFC5CD6B54A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D7B9F-3394-4F0A-BDDF-45A07AAD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4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484F-9B4A-485E-B45D-AA8A9983D707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3431-8302-406C-8D92-F382F873A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76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9FC9-CB37-4A87-A05A-52BDBEC5924C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B422-3C06-4F90-8882-ADC590AD9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34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32FF-3AD2-4A44-B6C2-BA1D400A47FB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F98E-F653-4F87-BEF2-85C8E970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57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58A3-9ECF-485F-B21A-1ECB5F403B95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8E20-9DF9-43FF-B7D8-989979DEC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85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394630-4E78-4FC2-B838-E2B171DD6A17}" type="datetimeFigureOut">
              <a:rPr lang="en-US"/>
              <a:pPr>
                <a:defRPr/>
              </a:pPr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5BA83-5227-40D9-A21E-FAF484EC1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72400" cy="1447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600" b="1" dirty="0" smtClean="0">
                <a:solidFill>
                  <a:srgbClr val="00B050"/>
                </a:solidFill>
                <a:cs typeface="+mn-cs"/>
              </a:rPr>
              <a:t>מצפה </a:t>
            </a:r>
            <a:r>
              <a:rPr lang="he-IL" sz="3600" b="1" dirty="0" err="1" smtClean="0">
                <a:solidFill>
                  <a:srgbClr val="00B050"/>
                </a:solidFill>
                <a:cs typeface="+mn-cs"/>
              </a:rPr>
              <a:t>נפתוח</a:t>
            </a:r>
            <a:r>
              <a:rPr lang="he-IL" sz="3600" b="1" dirty="0" smtClean="0">
                <a:solidFill>
                  <a:srgbClr val="00B050"/>
                </a:solidFill>
                <a:cs typeface="+mn-cs"/>
              </a:rPr>
              <a:t> ויער רמות </a:t>
            </a:r>
            <a:br>
              <a:rPr lang="he-IL" sz="3600" b="1" dirty="0" smtClean="0">
                <a:solidFill>
                  <a:srgbClr val="00B050"/>
                </a:solidFill>
                <a:cs typeface="+mn-cs"/>
              </a:rPr>
            </a:br>
            <a:r>
              <a:rPr lang="he-IL" sz="3600" b="1" dirty="0" smtClean="0">
                <a:solidFill>
                  <a:srgbClr val="00B050"/>
                </a:solidFill>
                <a:cs typeface="+mn-cs"/>
              </a:rPr>
              <a:t>מגוון ביולוגי עשיר במיוחד</a:t>
            </a:r>
            <a:br>
              <a:rPr lang="he-IL" sz="3600" b="1" dirty="0" smtClean="0">
                <a:solidFill>
                  <a:srgbClr val="00B050"/>
                </a:solidFill>
                <a:cs typeface="+mn-cs"/>
              </a:rPr>
            </a:br>
            <a:endParaRPr lang="en-US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800600" y="5943600"/>
            <a:ext cx="4191000" cy="914400"/>
          </a:xfrm>
        </p:spPr>
        <p:txBody>
          <a:bodyPr/>
          <a:lstStyle/>
          <a:p>
            <a:pPr eaLnBrk="1" hangingPunct="1"/>
            <a:r>
              <a:rPr lang="he-IL" sz="2400" b="1" smtClean="0">
                <a:solidFill>
                  <a:schemeClr val="tx2"/>
                </a:solidFill>
              </a:rPr>
              <a:t>תצלומים: אסתר דבורה רייז </a:t>
            </a:r>
          </a:p>
          <a:p>
            <a:pPr eaLnBrk="1" hangingPunct="1"/>
            <a:r>
              <a:rPr lang="he-IL" sz="2400" b="1" smtClean="0">
                <a:solidFill>
                  <a:schemeClr val="tx2"/>
                </a:solidFill>
              </a:rPr>
              <a:t>           הילרי הרצברגר</a:t>
            </a:r>
            <a:endParaRPr lang="en-US" sz="2400" b="1" smtClean="0">
              <a:solidFill>
                <a:schemeClr val="tx2"/>
              </a:solidFill>
            </a:endParaRPr>
          </a:p>
        </p:txBody>
      </p:sp>
      <p:pic>
        <p:nvPicPr>
          <p:cNvPr id="2052" name="Picture 4" descr="MN 2009 0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228600" y="5943600"/>
            <a:ext cx="419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he-IL" sz="2400" b="1" dirty="0">
                <a:solidFill>
                  <a:schemeClr val="tx2"/>
                </a:solidFill>
                <a:latin typeface="+mn-lt"/>
                <a:cs typeface="+mn-cs"/>
              </a:rPr>
              <a:t>עזרה בזיהו הצמחים: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he-IL" sz="2400" b="1" dirty="0">
                <a:solidFill>
                  <a:schemeClr val="tx2"/>
                </a:solidFill>
                <a:latin typeface="+mn-lt"/>
                <a:cs typeface="+mn-cs"/>
              </a:rPr>
              <a:t>חגר </a:t>
            </a:r>
            <a:r>
              <a:rPr lang="he-IL" sz="2400" b="1" dirty="0" err="1">
                <a:solidFill>
                  <a:schemeClr val="tx2"/>
                </a:solidFill>
                <a:latin typeface="+mn-lt"/>
                <a:cs typeface="+mn-cs"/>
              </a:rPr>
              <a:t>לשנר</a:t>
            </a:r>
            <a:r>
              <a:rPr lang="he-IL" sz="2400" b="1" dirty="0">
                <a:solidFill>
                  <a:schemeClr val="tx2"/>
                </a:solidFill>
                <a:latin typeface="+mn-lt"/>
                <a:cs typeface="+mn-cs"/>
              </a:rPr>
              <a:t>- מכון רותם</a:t>
            </a: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Tm="63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52800" y="1600200"/>
            <a:ext cx="2514600" cy="1295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3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סחלבים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פברואר- מרץ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267" name="Picture 6" descr="DSCN79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DSCN60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867400" y="6400800"/>
            <a:ext cx="32004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solidFill>
                  <a:schemeClr val="bg1"/>
                </a:solidFill>
              </a:rPr>
              <a:t>סחלב שלש-השנים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0" y="228600"/>
            <a:ext cx="22860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solidFill>
                  <a:schemeClr val="bg1"/>
                </a:solidFill>
              </a:rPr>
              <a:t>סחלב פרפרני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271" name="Picture 12" descr="DSCN56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7765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4" descr="DSCN5600 (2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265906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52400" y="5943600"/>
            <a:ext cx="18288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solidFill>
                  <a:schemeClr val="bg1"/>
                </a:solidFill>
              </a:rPr>
              <a:t>סחלב אנטולי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26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8900" y="15240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72155" y="183735"/>
            <a:ext cx="8153400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בן-סחלב צפרירי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 (ליד האנדרטה –אסון מגדלי התאומים) </a:t>
            </a:r>
            <a:r>
              <a:rPr lang="he-IL" sz="3200" dirty="0" smtClean="0">
                <a:solidFill>
                  <a:schemeClr val="bg1"/>
                </a:solidFill>
              </a:rPr>
              <a:t>אפריל-מ</a:t>
            </a:r>
            <a:r>
              <a:rPr lang="he-IL" sz="3200" dirty="0">
                <a:solidFill>
                  <a:schemeClr val="bg1"/>
                </a:solidFill>
              </a:rPr>
              <a:t>א</a:t>
            </a:r>
            <a:r>
              <a:rPr lang="he-IL" sz="3200" dirty="0" smtClean="0">
                <a:solidFill>
                  <a:schemeClr val="bg1"/>
                </a:solidFill>
              </a:rPr>
              <a:t>י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04800"/>
            <a:ext cx="41148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תורמוס ההרים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3315" name="Picture 4" descr="DSCN60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DSCN79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9350" y="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54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?attid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38200" y="304800"/>
            <a:ext cx="30480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תורמוס צר עלים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28800" y="1447800"/>
            <a:ext cx="152400" cy="152400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91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60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90600" y="152400"/>
            <a:ext cx="69342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Iris </a:t>
            </a:r>
            <a:r>
              <a:rPr lang="en-US" sz="2800" dirty="0" err="1">
                <a:solidFill>
                  <a:schemeClr val="bg1"/>
                </a:solidFill>
              </a:rPr>
              <a:t>vartanii</a:t>
            </a:r>
            <a:r>
              <a:rPr lang="he-IL" sz="2800" dirty="0">
                <a:solidFill>
                  <a:schemeClr val="bg1"/>
                </a:solidFill>
              </a:rPr>
              <a:t>אירוס הסרגל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מין אנדמי לארץ ישראל וברשימה האדומה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דצמבר -ינואר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1" descr="DSCN54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181600" cy="424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40102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95600" y="152400"/>
            <a:ext cx="3505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chemeClr val="bg1"/>
                </a:solidFill>
              </a:rPr>
              <a:t>פרחים ורודים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7412" name="Picture 3" descr="marva0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3622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724400" y="5791200"/>
            <a:ext cx="2895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  פשתה שעירה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מרץ - מאי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414" name="Picture 4" descr="http://mail.google.com/mail/?attid=0.12&amp;disp=emb&amp;view=att&amp;th=1256f5972e09d8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486400" y="4572000"/>
            <a:ext cx="3276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  </a:t>
            </a:r>
            <a:r>
              <a:rPr lang="he-IL" sz="2800" dirty="0" err="1">
                <a:solidFill>
                  <a:schemeClr val="bg1"/>
                </a:solidFill>
              </a:rPr>
              <a:t>חטמית</a:t>
            </a:r>
            <a:r>
              <a:rPr lang="he-IL" sz="2800" dirty="0">
                <a:solidFill>
                  <a:schemeClr val="bg1"/>
                </a:solidFill>
              </a:rPr>
              <a:t> עין-הפרה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מרץ - מאי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2438400"/>
            <a:ext cx="23622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  מרות יהודה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אפריל - יוני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59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il.google.com/mail/?attid=0.1&amp;disp=emb&amp;view=att&amp;th=1256fd6a1752ab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34000" y="381000"/>
            <a:ext cx="3581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3200" dirty="0">
                <a:solidFill>
                  <a:schemeClr val="bg1"/>
                </a:solidFill>
              </a:rPr>
              <a:t>שני אחי לותם</a:t>
            </a:r>
          </a:p>
          <a:p>
            <a:pPr algn="ctr">
              <a:defRPr/>
            </a:pPr>
            <a:r>
              <a:rPr lang="he-IL" sz="3200" dirty="0">
                <a:solidFill>
                  <a:schemeClr val="bg1"/>
                </a:solidFill>
              </a:rPr>
              <a:t>אפריל – מאי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124200"/>
            <a:ext cx="35814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לוטם מרוני – "האח המגוהץ"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2362200"/>
            <a:ext cx="35814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לוטם שעיר –אח ה"שלומפר"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438" name="Picture 9" descr="DSC_01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781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11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ail.google.com/mail/?attid=0.8&amp;disp=emb&amp;view=att&amp;th=1256f5972e09d8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http://mail.google.com/mail/?attid=0.2&amp;disp=emb&amp;view=att&amp;th=1256f698ce30e6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746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200" y="2514600"/>
            <a:ext cx="21336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 err="1">
                <a:solidFill>
                  <a:schemeClr val="bg1"/>
                </a:solidFill>
              </a:rPr>
              <a:t>זימזומית</a:t>
            </a:r>
            <a:r>
              <a:rPr lang="he-IL" sz="2400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פברואר - מרץ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2438400"/>
            <a:ext cx="18288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תלתן הפוך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מרץ-מאי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81000" y="5943600"/>
            <a:ext cx="28956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 err="1">
                <a:solidFill>
                  <a:schemeClr val="bg1"/>
                </a:solidFill>
              </a:rPr>
              <a:t>חרשף</a:t>
            </a:r>
            <a:r>
              <a:rPr lang="he-IL" sz="2400" dirty="0">
                <a:solidFill>
                  <a:schemeClr val="bg1"/>
                </a:solidFill>
              </a:rPr>
              <a:t> מצויץ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אוגוסט  – אוקטובר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629400" y="3276600"/>
            <a:ext cx="22860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 err="1">
                <a:solidFill>
                  <a:schemeClr val="bg1"/>
                </a:solidFill>
              </a:rPr>
              <a:t>הרדופנין</a:t>
            </a:r>
            <a:r>
              <a:rPr lang="he-IL" sz="2400" dirty="0">
                <a:solidFill>
                  <a:schemeClr val="bg1"/>
                </a:solidFill>
              </a:rPr>
              <a:t> הציצית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מרץ – אפריל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48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מקור החסידה חלימתי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5786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38400" y="457200"/>
            <a:ext cx="3505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מקור החסידה </a:t>
            </a:r>
            <a:r>
              <a:rPr lang="he-IL" sz="2800" dirty="0" err="1">
                <a:solidFill>
                  <a:schemeClr val="bg1"/>
                </a:solidFill>
              </a:rPr>
              <a:t>חלמיתי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SCN22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00367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172200" y="0"/>
            <a:ext cx="2514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קוציץ סורי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מרץ-מאי</a:t>
            </a:r>
            <a:r>
              <a:rPr lang="he-IL" dirty="0"/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4572000"/>
            <a:ext cx="26670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לוף ארץ-ישראלי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מרץ- אפריל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1509" name="Picture 10" descr="http://mail.google.com/mail/?attid=0.13&amp;disp=emb&amp;view=att&amp;th=1256f5972e09d8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314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MN תשע 21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295400" y="152400"/>
            <a:ext cx="30480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chemeClr val="bg1"/>
                </a:solidFill>
              </a:rPr>
              <a:t>פרחים סגולים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72200" y="5943600"/>
            <a:ext cx="26670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בקיה צרפתית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מרץ- אפריל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09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3400" y="-234950"/>
            <a:ext cx="7848600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 eaLnBrk="0" hangingPunct="0">
              <a:lnSpc>
                <a:spcPct val="150000"/>
              </a:lnSpc>
              <a:defRPr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'רמות למען הסביבה' היא עמותה פלורליסטית ירושלמית </a:t>
            </a:r>
          </a:p>
          <a:p>
            <a:pPr algn="ctr" rtl="1" eaLnBrk="0" hangingPunct="0">
              <a:lnSpc>
                <a:spcPct val="150000"/>
              </a:lnSpc>
              <a:defRPr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שדוגלת להצלת המגוון הביולוגי סביב שכונת 'רמות-אלון'</a:t>
            </a:r>
          </a:p>
          <a:p>
            <a:pPr algn="ctr" rtl="1" eaLnBrk="0" hangingPunct="0">
              <a:lnSpc>
                <a:spcPct val="150000"/>
              </a:lnSpc>
              <a:defRPr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ודואגת לאיכות החיים  של תושבי השכונה בפרט ולתושבי ירושלים בכלל.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rtl="1" eaLnBrk="0" hangingPunct="0">
              <a:lnSpc>
                <a:spcPct val="150000"/>
              </a:lnSpc>
              <a:defRPr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מטרות העמותה כוללות: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rtl="1" eaLnBrk="0" hangingPunct="0">
              <a:lnSpc>
                <a:spcPct val="150000"/>
              </a:lnSpc>
              <a:buFontTx/>
              <a:buChar char="•"/>
              <a:defRPr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שמירה על שטחים פתוחים ערכיים בצפון ירושלים,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rtl="1" eaLnBrk="0" hangingPunct="0">
              <a:lnSpc>
                <a:spcPct val="150000"/>
              </a:lnSpc>
              <a:buFontTx/>
              <a:buChar char="•"/>
              <a:defRPr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עידוד מחזור וצמצום בזבל מוצק,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rtl="1" eaLnBrk="0" hangingPunct="0">
              <a:lnSpc>
                <a:spcPct val="150000"/>
              </a:lnSpc>
              <a:buFontTx/>
              <a:buChar char="•"/>
              <a:defRPr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חינוך אקולוגי והגנת הסביבה לתלמידי ותושבי השכונה.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rtl="1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שמירת מצפה </a:t>
            </a:r>
            <a:r>
              <a:rPr lang="he-IL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נפתוח</a:t>
            </a: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ויער רמות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 rtl="1" eaLnBrk="0" hangingPunct="0">
              <a:lnSpc>
                <a:spcPct val="150000"/>
              </a:lnSpc>
              <a:defRPr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כשטח ציבורי פתוח ונגיש לשכונה.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rtl="1" eaLnBrk="0" hangingPunct="0">
              <a:lnSpc>
                <a:spcPct val="150000"/>
              </a:lnSpc>
              <a:defRPr/>
            </a:pPr>
            <a:endParaRPr lang="he-IL" sz="2800" dirty="0">
              <a:solidFill>
                <a:schemeClr val="bg1"/>
              </a:solidFill>
            </a:endParaRPr>
          </a:p>
          <a:p>
            <a:pPr algn="ctr" rtl="1" eaLnBrk="0" hangingPunct="0">
              <a:defRPr/>
            </a:pPr>
            <a:endParaRPr lang="he-IL" sz="2800" dirty="0"/>
          </a:p>
        </p:txBody>
      </p:sp>
    </p:spTree>
  </p:cSld>
  <p:clrMapOvr>
    <a:masterClrMapping/>
  </p:clrMapOvr>
  <p:transition advTm="653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CID:%7bC14D4B17-F92A-4351-9593-460C2DF0E6EE%7d/IMG_2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1" name="AutoShape 4" descr="CID:%7bC14D4B17-F92A-4351-9593-460C2DF0E6EE%7d/IMG_2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2" name="Picture 5" descr="?attid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33800" y="2286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33400" y="1676400"/>
            <a:ext cx="2819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שיח הצלף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מאי </a:t>
            </a:r>
            <a:r>
              <a:rPr lang="he-IL" sz="2400">
                <a:solidFill>
                  <a:schemeClr val="bg1"/>
                </a:solidFill>
              </a:rPr>
              <a:t>- נובמבר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37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ail.google.com/mail/?attid=0.23&amp;disp=emb&amp;view=att&amp;th=1256f5972e09d8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8" descr="http://mail.google.com/mail/?attid=0.7&amp;disp=emb&amp;view=att&amp;th=1256f698ce30e6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 descr="http://mail.google.com/mail/?attid=0.6&amp;disp=emb&amp;view=att&amp;th=1256f698ce30e6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8600" y="152400"/>
            <a:ext cx="3276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 err="1">
                <a:solidFill>
                  <a:schemeClr val="bg1"/>
                </a:solidFill>
              </a:rPr>
              <a:t>צפורני</a:t>
            </a:r>
            <a:r>
              <a:rPr lang="he-IL" sz="2400" dirty="0">
                <a:solidFill>
                  <a:schemeClr val="bg1"/>
                </a:solidFill>
              </a:rPr>
              <a:t>-החתול המצויות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ינואר -אפריל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00200" y="6172200"/>
            <a:ext cx="22098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טיון דביק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152400"/>
            <a:ext cx="2133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חרצית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מרץ -אפריל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560" name="Picture 9" descr="ניסנית דו-קרנית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356235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648200" y="6172200"/>
            <a:ext cx="2133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ניסנית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דו-קרנית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14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6019800"/>
            <a:ext cx="3276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 err="1">
                <a:solidFill>
                  <a:schemeClr val="bg1"/>
                </a:solidFill>
              </a:rPr>
              <a:t>צפורני</a:t>
            </a:r>
            <a:r>
              <a:rPr lang="he-IL" sz="2400" dirty="0">
                <a:solidFill>
                  <a:schemeClr val="bg1"/>
                </a:solidFill>
              </a:rPr>
              <a:t>-החתול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פרפר </a:t>
            </a:r>
            <a:r>
              <a:rPr lang="he-IL" sz="2400" dirty="0" err="1">
                <a:solidFill>
                  <a:schemeClr val="bg1"/>
                </a:solidFill>
              </a:rPr>
              <a:t>נימפית</a:t>
            </a:r>
            <a:r>
              <a:rPr lang="he-IL" sz="2400" dirty="0">
                <a:solidFill>
                  <a:schemeClr val="bg1"/>
                </a:solidFill>
              </a:rPr>
              <a:t> חורשף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3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57800" y="304800"/>
            <a:ext cx="3276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 err="1">
                <a:solidFill>
                  <a:schemeClr val="bg1"/>
                </a:solidFill>
              </a:rPr>
              <a:t>לטמית</a:t>
            </a:r>
            <a:endParaRPr lang="he-IL" sz="2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מרץ-מאי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91200" y="3429000"/>
            <a:ext cx="27432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חלבלוב </a:t>
            </a:r>
            <a:r>
              <a:rPr lang="he-IL" sz="2800" dirty="0" err="1">
                <a:solidFill>
                  <a:schemeClr val="bg1"/>
                </a:solidFill>
              </a:rPr>
              <a:t>מגובשש</a:t>
            </a:r>
            <a:endParaRPr lang="he-IL" sz="2800" dirty="0">
              <a:solidFill>
                <a:schemeClr val="bg1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ינואר-אפריל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7651" name="Picture 4" descr="MN תשע 18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MN תשע 22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1752600"/>
            <a:ext cx="27432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חד-שפה מצוי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ינואר-אפריל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MN 2009 0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715000" y="5638800"/>
            <a:ext cx="27432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דבורנית  </a:t>
            </a:r>
            <a:r>
              <a:rPr lang="he-IL" sz="2800" dirty="0" err="1">
                <a:solidFill>
                  <a:schemeClr val="bg1"/>
                </a:solidFill>
              </a:rPr>
              <a:t>דינסמור</a:t>
            </a:r>
            <a:endParaRPr lang="he-IL" sz="2800" dirty="0">
              <a:solidFill>
                <a:schemeClr val="bg1"/>
              </a:solidFill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פברואר -מרץ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mail.google.com/mail/?attid=0.3&amp;disp=emb&amp;view=att&amp;th=1256f8bf8a9706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84600" y="2838450"/>
            <a:ext cx="53594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http://mail.google.com/mail/?attid=0.8&amp;disp=emb&amp;view=att&amp;th=1256f698ce30e6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876800" y="228600"/>
            <a:ext cx="25908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נזמית לופתת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דצמבר -אפריל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29400" y="6019800"/>
            <a:ext cx="2514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פשתה אדומה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81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4" descr="CID:%7bFD60CFF0-9569-41EF-9DBE-556E37B0393C%7d/IMG_38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05400" y="1752600"/>
            <a:ext cx="27432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 err="1">
                <a:solidFill>
                  <a:schemeClr val="bg1"/>
                </a:solidFill>
              </a:rPr>
              <a:t>נוניאה</a:t>
            </a:r>
            <a:r>
              <a:rPr lang="he-IL" sz="2800" dirty="0">
                <a:solidFill>
                  <a:schemeClr val="bg1"/>
                </a:solidFill>
              </a:rPr>
              <a:t> קהה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ינואר-אפריל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7048500" y="3467100"/>
            <a:ext cx="1524000" cy="228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ail.google.com/mail/?attid=0.10&amp;disp=emb&amp;view=att&amp;th=1256fd6a1752ab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9" descr="DSCN21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40624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" y="5867400"/>
            <a:ext cx="2514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צהרון מצוי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פברואר-אפריל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4600" y="2743200"/>
            <a:ext cx="2743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עולש מצוי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מאי - אוגוסט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750" name="Picture 4" descr="http://mail.google.com/mail/?attid=0.1&amp;disp=emb&amp;view=att&amp;th=12574124c71fe6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019800" y="5410200"/>
            <a:ext cx="2743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פעמונית קיפחת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פברואר-אפריל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32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DSCN22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6815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http://mail.google.com/mail/?attid=0.5&amp;disp=emb&amp;view=att&amp;th=1256f5972e09d8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38290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9" descr="http://mail.google.com/mail/?attid=0.11&amp;disp=emb&amp;view=att&amp;th=1256f698ce30e6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3819525"/>
            <a:ext cx="4051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419600" y="6096000"/>
            <a:ext cx="1981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רכפה לבנה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מרץ –אפריל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096000"/>
            <a:ext cx="2514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he-IL" sz="2400" dirty="0">
                <a:solidFill>
                  <a:schemeClr val="bg1"/>
                </a:solidFill>
              </a:rPr>
              <a:t>קחוון - 25 מינים!!! 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 (בבונג) מרץ- מאי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895600"/>
            <a:ext cx="29718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נץ חלב צרפתי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מרץ-אפריל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28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57800" y="685800"/>
            <a:ext cx="37338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3200" dirty="0">
                <a:solidFill>
                  <a:schemeClr val="bg1"/>
                </a:solidFill>
              </a:rPr>
              <a:t>הפרח הלאומי – רקפת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100" name="Picture 3" descr="IMG_02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64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324600" y="4343400"/>
            <a:ext cx="25908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זלזלת הקנוקנות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MN תשע 0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39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47625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715000" y="1066800"/>
            <a:ext cx="3200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 smtClean="0">
                <a:solidFill>
                  <a:schemeClr val="bg1"/>
                </a:solidFill>
              </a:rPr>
              <a:t>חצבים- סימן לסתיו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smtClean="0">
                <a:solidFill>
                  <a:schemeClr val="bg1"/>
                </a:solidFill>
              </a:rPr>
              <a:t>ספטמבר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304800"/>
            <a:ext cx="26670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 err="1">
                <a:solidFill>
                  <a:schemeClr val="bg1"/>
                </a:solidFill>
              </a:rPr>
              <a:t>פרסיון</a:t>
            </a:r>
            <a:r>
              <a:rPr lang="he-IL" sz="2800" dirty="0">
                <a:solidFill>
                  <a:schemeClr val="bg1"/>
                </a:solidFill>
              </a:rPr>
              <a:t> גדול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מרץ - אפריל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481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" descr="MN תשע 2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953000" y="5943600"/>
            <a:ext cx="31242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נץ-החלב ההררי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פברואר - אפריל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638800" y="228600"/>
            <a:ext cx="26670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סלסלה </a:t>
            </a:r>
            <a:r>
              <a:rPr lang="he-IL" sz="2800" dirty="0" err="1">
                <a:solidFill>
                  <a:schemeClr val="bg1"/>
                </a:solidFill>
              </a:rPr>
              <a:t>מצוייה</a:t>
            </a:r>
            <a:endParaRPr lang="he-IL" sz="28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מרץ - יוני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749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600" y="3886200"/>
            <a:ext cx="28956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גזר הגינה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אפריל-יולי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http://mail.google.com/mail/?attid=0.5&amp;disp=emb&amp;view=att&amp;th=1256f7efdae268c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 descr="http://mail.google.com/mail/?attid=0.10&amp;disp=emb&amp;view=att&amp;th=1256f7efdae268c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8600" y="1295400"/>
            <a:ext cx="28956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קדד גדול הפרי</a:t>
            </a:r>
          </a:p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מרץ - אפריל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5029200"/>
            <a:ext cx="2895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400" dirty="0">
                <a:solidFill>
                  <a:schemeClr val="bg1"/>
                </a:solidFill>
              </a:rPr>
              <a:t>זהבית דקת -עלים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437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esach 2007 0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7863" y="0"/>
            <a:ext cx="465613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8200" y="685800"/>
            <a:ext cx="34290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אחי-רותם החורש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אפריל-יוני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9940" name="Picture 4" descr="pesach 2007 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498850"/>
            <a:ext cx="4478338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00600" y="5638800"/>
            <a:ext cx="2438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לוטוס יהודה</a:t>
            </a:r>
            <a:endParaRPr lang="en-US" dirty="0"/>
          </a:p>
        </p:txBody>
      </p:sp>
    </p:spTree>
  </p:cSld>
  <p:clrMapOvr>
    <a:masterClrMapping/>
  </p:clrMapOvr>
  <p:transition advTm="5188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5800" y="5105400"/>
            <a:ext cx="34290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חמציץ מצוי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ינואר -מרץ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5000" y="533400"/>
            <a:ext cx="3276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הפרע המסולסל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יולי - ספטמבר</a:t>
            </a:r>
            <a:endParaRPr lang="en-US" dirty="0"/>
          </a:p>
        </p:txBody>
      </p:sp>
    </p:spTree>
  </p:cSld>
  <p:clrMapOvr>
    <a:masterClrMapping/>
  </p:clrMapOvr>
  <p:transition advTm="5844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343400" y="304800"/>
            <a:ext cx="4038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 חוח ספרדי - מקבל האבקה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יוני-יולי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125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657600" y="304800"/>
            <a:ext cx="47244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 חרדל שדה עם פרת משה רבנו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פברואר-מאי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MN תשע 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029200" y="1371600"/>
            <a:ext cx="36576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סתוונית  היורה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אוקטובר- דצמבר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43400" y="228600"/>
            <a:ext cx="4800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chemeClr val="bg1"/>
                </a:solidFill>
              </a:rPr>
              <a:t>התחלת הפריחה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125" name="Picture 4" descr="MN תשע 0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4600" y="6096000"/>
            <a:ext cx="29718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כרכום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נובמבר - דצמבר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878263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85800" y="2743200"/>
            <a:ext cx="29718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נרקיס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נובמבר - דצמבר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75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IMG_418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5041"/>
            <a:ext cx="39052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114925" y="304800"/>
            <a:ext cx="31242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חיפושית מנוקדת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גדילן מצוי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3962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0" y="5789894"/>
            <a:ext cx="31242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בקיץ היבש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 err="1">
                <a:solidFill>
                  <a:schemeClr val="bg1"/>
                </a:solidFill>
              </a:rPr>
              <a:t>קיפודון</a:t>
            </a:r>
            <a:r>
              <a:rPr lang="he-IL" sz="2800" dirty="0">
                <a:solidFill>
                  <a:schemeClr val="bg1"/>
                </a:solidFill>
              </a:rPr>
              <a:t> מצוי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228600"/>
            <a:ext cx="42672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3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ליום הזיכרון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276350"/>
            <a:ext cx="74422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114800" y="5867400"/>
            <a:ext cx="4419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דם –מכבים אדום, בפריחה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אפריל-מאי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141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6800" y="228600"/>
            <a:ext cx="40386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תבלינים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7107" name="Picture 2" descr="MN תשע 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DSCN219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 descr="http://mail.google.com/mail/?attid=0.2&amp;disp=emb&amp;view=att&amp;th=1256f8bf8a9706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611563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715000" y="6019800"/>
            <a:ext cx="3276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מרווה ירושלים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2971800"/>
            <a:ext cx="22098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אזוב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29400" y="1219200"/>
            <a:ext cx="21336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אניס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8132" name="Picture 6" descr="http://mail.google.com/mail/?attid=0.11&amp;disp=emb&amp;view=att&amp;th=125a62da8e5013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181600" y="5943600"/>
            <a:ext cx="2133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זעתר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8134" name="Picture 8" descr="http://mail.google.com/mail/?attid=0.5&amp;disp=emb&amp;view=att&amp;th=125a62da8e5013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21336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חרדל שדה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312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http://mail.google.com/mail/?attid=0.11&amp;disp=emb&amp;view=att&amp;th=1259bd595b1f0b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57400" y="5715000"/>
            <a:ext cx="2133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רוזמרין</a:t>
            </a:r>
            <a:r>
              <a:rPr lang="he-IL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14600" y="228600"/>
            <a:ext cx="4267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קורנית מקורקפת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14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MN תשע 0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5943600"/>
            <a:ext cx="7467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עוג ( סומק), לימונדה בשטח, וברקע גשר </a:t>
            </a:r>
            <a:r>
              <a:rPr lang="he-IL" sz="2800" dirty="0" err="1">
                <a:solidFill>
                  <a:schemeClr val="bg1"/>
                </a:solidFill>
              </a:rPr>
              <a:t>קלטרווה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422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0" y="228600"/>
            <a:ext cx="55626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פטריות – סימן לאוויר נקי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00400" y="5562600"/>
            <a:ext cx="24384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אורניות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531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mail.google.com/mail/?attid=0.11&amp;disp=emb&amp;view=att&amp;th=1256f5972e09d8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445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457200"/>
            <a:ext cx="34290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800" dirty="0">
                <a:solidFill>
                  <a:schemeClr val="bg1"/>
                </a:solidFill>
              </a:rPr>
              <a:t>סירה הקוצנית</a:t>
            </a:r>
          </a:p>
          <a:p>
            <a:pPr algn="ctr">
              <a:defRPr/>
            </a:pPr>
            <a:r>
              <a:rPr lang="he-IL" sz="2800" dirty="0">
                <a:solidFill>
                  <a:schemeClr val="bg1"/>
                </a:solidFill>
              </a:rPr>
              <a:t>"המזרן בשדה"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57800" y="4724400"/>
            <a:ext cx="3429000" cy="1752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he-IL" sz="2800" dirty="0">
                <a:solidFill>
                  <a:schemeClr val="bg1"/>
                </a:solidFill>
              </a:rPr>
              <a:t>מורן </a:t>
            </a:r>
          </a:p>
          <a:p>
            <a:pPr algn="ctr" rtl="1">
              <a:defRPr/>
            </a:pPr>
            <a:r>
              <a:rPr lang="he-IL" sz="2800" dirty="0">
                <a:solidFill>
                  <a:schemeClr val="bg1"/>
                </a:solidFill>
              </a:rPr>
              <a:t>במשעול </a:t>
            </a:r>
            <a:r>
              <a:rPr lang="he-IL" sz="2800" dirty="0" err="1">
                <a:solidFill>
                  <a:schemeClr val="bg1"/>
                </a:solidFill>
              </a:rPr>
              <a:t>הכתרון</a:t>
            </a:r>
            <a:endParaRPr lang="he-IL" sz="2800" dirty="0">
              <a:solidFill>
                <a:schemeClr val="bg1"/>
              </a:solidFill>
            </a:endParaRPr>
          </a:p>
          <a:p>
            <a:pPr algn="ctr" rtl="1">
              <a:defRPr/>
            </a:pPr>
            <a:r>
              <a:rPr lang="he-IL" sz="2800" dirty="0">
                <a:solidFill>
                  <a:schemeClr val="bg1"/>
                </a:solidFill>
              </a:rPr>
              <a:t>שמות המשעולים על שמות הפרחים באזור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1371600"/>
            <a:ext cx="1905000" cy="12192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578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654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81200" y="5715000"/>
            <a:ext cx="41148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אספרגוס בר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886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152400"/>
            <a:ext cx="66294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שבעת המינים – רובם נמצאים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53000" y="6096000"/>
            <a:ext cx="39624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איש תחת גפנו ותאנתו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981200"/>
            <a:ext cx="41148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עצי זית בטרסות ליד כביש 1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4278" name="Picture 6" descr="MN תשע 03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89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0"/>
            <a:ext cx="60198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סדר הופעת הפרחים האדומים - </a:t>
            </a:r>
            <a:r>
              <a:rPr lang="he-IL" sz="3200" dirty="0" err="1">
                <a:solidFill>
                  <a:schemeClr val="bg1"/>
                </a:solidFill>
              </a:rPr>
              <a:t>כנ"ף</a:t>
            </a:r>
            <a:r>
              <a:rPr lang="he-IL" sz="32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2800" y="1219200"/>
            <a:ext cx="2514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solidFill>
                  <a:schemeClr val="bg1"/>
                </a:solidFill>
              </a:rPr>
              <a:t> 1) </a:t>
            </a:r>
            <a:r>
              <a:rPr lang="he-IL" sz="2400" dirty="0">
                <a:solidFill>
                  <a:srgbClr val="C00000"/>
                </a:solidFill>
              </a:rPr>
              <a:t>כ</a:t>
            </a:r>
            <a:r>
              <a:rPr lang="he-IL" sz="2400" dirty="0">
                <a:solidFill>
                  <a:schemeClr val="bg1"/>
                </a:solidFill>
              </a:rPr>
              <a:t>לנית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solidFill>
                  <a:schemeClr val="bg1"/>
                </a:solidFill>
              </a:rPr>
              <a:t>ינואר –מרץ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8" name="Picture 9" descr="DSCN0695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7638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04800" y="6324600"/>
            <a:ext cx="22098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dirty="0">
                <a:solidFill>
                  <a:schemeClr val="bg1"/>
                </a:solidFill>
              </a:rPr>
              <a:t>נורית ירושלים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3276600"/>
            <a:ext cx="25908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he-IL" dirty="0">
                <a:solidFill>
                  <a:schemeClr val="bg1"/>
                </a:solidFill>
              </a:rPr>
              <a:t>3</a:t>
            </a:r>
            <a:r>
              <a:rPr lang="he-IL" sz="2400" dirty="0">
                <a:solidFill>
                  <a:schemeClr val="bg1"/>
                </a:solidFill>
              </a:rPr>
              <a:t>) </a:t>
            </a:r>
            <a:r>
              <a:rPr lang="he-IL" sz="2400" dirty="0">
                <a:solidFill>
                  <a:srgbClr val="C00000"/>
                </a:solidFill>
              </a:rPr>
              <a:t>פ</a:t>
            </a:r>
            <a:r>
              <a:rPr lang="he-IL" sz="2400" dirty="0">
                <a:solidFill>
                  <a:schemeClr val="bg1"/>
                </a:solidFill>
              </a:rPr>
              <a:t>רג - עין שחורה</a:t>
            </a:r>
          </a:p>
          <a:p>
            <a:pPr algn="ctr" rtl="1">
              <a:defRPr/>
            </a:pPr>
            <a:r>
              <a:rPr lang="he-IL" sz="2400" dirty="0">
                <a:solidFill>
                  <a:schemeClr val="bg1"/>
                </a:solidFill>
              </a:rPr>
              <a:t>מרץ –מאי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6172200"/>
            <a:ext cx="24384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he-IL" dirty="0">
                <a:solidFill>
                  <a:schemeClr val="bg1"/>
                </a:solidFill>
              </a:rPr>
              <a:t>2</a:t>
            </a:r>
            <a:r>
              <a:rPr lang="he-IL" sz="2400" dirty="0">
                <a:solidFill>
                  <a:schemeClr val="bg1"/>
                </a:solidFill>
              </a:rPr>
              <a:t>) </a:t>
            </a:r>
            <a:r>
              <a:rPr lang="he-IL" sz="2400" dirty="0">
                <a:solidFill>
                  <a:srgbClr val="C00000"/>
                </a:solidFill>
              </a:rPr>
              <a:t>נ</a:t>
            </a:r>
            <a:r>
              <a:rPr lang="he-IL" sz="2400" dirty="0">
                <a:solidFill>
                  <a:schemeClr val="bg1"/>
                </a:solidFill>
              </a:rPr>
              <a:t>ורית</a:t>
            </a:r>
          </a:p>
          <a:p>
            <a:pPr algn="ctr" rtl="1">
              <a:defRPr/>
            </a:pPr>
            <a:r>
              <a:rPr lang="he-IL" sz="2400" dirty="0">
                <a:solidFill>
                  <a:schemeClr val="bg1"/>
                </a:solidFill>
              </a:rPr>
              <a:t>מרץ –אפריל 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52" name="Picture 16" descr="DSCN56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8" descr="DSCN60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9" descr="DSCN605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20193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1" descr="MN2011 00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781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MN tu bishvat 0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3450" y="990600"/>
            <a:ext cx="4400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47800" y="152400"/>
            <a:ext cx="66294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ט"ו בשבט ממצפה </a:t>
            </a:r>
            <a:r>
              <a:rPr lang="he-IL" sz="3200" dirty="0" err="1">
                <a:solidFill>
                  <a:schemeClr val="bg1"/>
                </a:solidFill>
              </a:rPr>
              <a:t>נפתוח</a:t>
            </a:r>
            <a:r>
              <a:rPr lang="he-IL" sz="3200" dirty="0">
                <a:solidFill>
                  <a:schemeClr val="bg1"/>
                </a:solidFill>
              </a:rPr>
              <a:t> לכיוון </a:t>
            </a:r>
            <a:r>
              <a:rPr lang="he-IL" sz="3200" dirty="0" err="1">
                <a:solidFill>
                  <a:schemeClr val="bg1"/>
                </a:solidFill>
              </a:rPr>
              <a:t>ליפתא</a:t>
            </a:r>
            <a:r>
              <a:rPr lang="he-IL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5300" name="Picture 8" descr="DSCN33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5720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5410200"/>
            <a:ext cx="30480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2800" dirty="0">
                <a:solidFill>
                  <a:schemeClr val="bg1"/>
                </a:solidFill>
              </a:rPr>
              <a:t>עץ השקד בפריחה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239000"/>
            <a:ext cx="14833600" cy="1112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547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SCN07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43200" y="152400"/>
            <a:ext cx="36576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3200" dirty="0" err="1">
                <a:solidFill>
                  <a:schemeClr val="bg1"/>
                </a:solidFill>
              </a:rPr>
              <a:t>דבקון</a:t>
            </a:r>
            <a:r>
              <a:rPr lang="he-IL" sz="3200" dirty="0">
                <a:solidFill>
                  <a:schemeClr val="bg1"/>
                </a:solidFill>
              </a:rPr>
              <a:t> הזית </a:t>
            </a:r>
          </a:p>
          <a:p>
            <a:pPr algn="ctr">
              <a:defRPr/>
            </a:pPr>
            <a:r>
              <a:rPr lang="he-IL" sz="3200" dirty="0">
                <a:solidFill>
                  <a:schemeClr val="bg1"/>
                </a:solidFill>
              </a:rPr>
              <a:t>על עץ השקד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2247900" y="3467100"/>
            <a:ext cx="1219200" cy="838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9" name="Picture 3" descr="C:\Documents and Settings\Administrator\My Documents\My Pictures\MN תשע\MN תשע 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1800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2" descr="C:\Documents and Settings\Administrator\My Documents\My Pictures\MN תשע\MN תשע 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64172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5400000">
            <a:off x="8153400" y="4038600"/>
            <a:ext cx="4572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85800" y="5334000"/>
            <a:ext cx="2895600" cy="1295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e-IL" sz="3200" dirty="0">
                <a:solidFill>
                  <a:schemeClr val="bg1"/>
                </a:solidFill>
              </a:rPr>
              <a:t>מוכן לנוצרים </a:t>
            </a:r>
          </a:p>
          <a:p>
            <a:pPr algn="ctr">
              <a:defRPr/>
            </a:pPr>
            <a:r>
              <a:rPr lang="he-IL" sz="3200" dirty="0">
                <a:solidFill>
                  <a:schemeClr val="bg1"/>
                </a:solidFill>
              </a:rPr>
              <a:t>לחג המולד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516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?attid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7" descr="?attid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05400" y="5791200"/>
            <a:ext cx="32004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אגס הסורי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381000"/>
            <a:ext cx="64770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ארץ זבת חלב ודבש .... דברים, לא, 20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656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?attid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8600" y="4876800"/>
            <a:ext cx="4267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אלה אטלנטית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חורף אביב וקיץ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9396" name="Picture 5" descr="MN תשע 04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4" descr="MN תשע 24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52400" y="9144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266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?attid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457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5943600"/>
            <a:ext cx="4267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אלון עתיק במיוחד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0420" name="Picture 5" descr="MN תשע 06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687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6000" y="2667000"/>
            <a:ext cx="558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133850"/>
            <a:ext cx="3632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486400" y="838200"/>
            <a:ext cx="28956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שרביטן מצוי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פריחה מדהימה - דצמבר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531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05400" y="0"/>
            <a:ext cx="32766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עוזרר – בעונות שונות</a:t>
            </a:r>
            <a:r>
              <a:rPr lang="he-IL" sz="32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14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4800" y="4572000"/>
            <a:ext cx="38100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ברוש על רקע אורנים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3492" name="Picture 2" descr="http://mail.google.com/mail/?attid=0.5&amp;disp=emb&amp;view=att&amp;th=125a683b40be56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594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5334000"/>
            <a:ext cx="3200400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כליל החורש -  ורוד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שיטה -צהוב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4515" name="Picture 7" descr="http://mail.google.com/mail/?attid=0.1&amp;disp=emb&amp;view=att&amp;th=125a683b40be56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9" descr="http://mail.google.com/mail/?attid=0.2&amp;disp=emb&amp;view=att&amp;th=125a683b40be56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101600"/>
            <a:ext cx="3505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9600" y="35433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532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71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143000" y="5943600"/>
            <a:ext cx="66294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>
                <a:solidFill>
                  <a:schemeClr val="bg1"/>
                </a:solidFill>
              </a:rPr>
              <a:t>מפלי מים - שיברכו הגשמים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46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MN תשע 19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329" y="228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MN תשע 23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876800" y="457200"/>
            <a:ext cx="42672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דמומית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מרץ-אפריל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9" descr="DSCN33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3765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66800" y="381000"/>
            <a:ext cx="693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chemeClr val="bg1"/>
                </a:solidFill>
              </a:rPr>
              <a:t>מצפה </a:t>
            </a:r>
            <a:r>
              <a:rPr lang="he-IL" sz="3200" b="1" dirty="0" err="1">
                <a:solidFill>
                  <a:schemeClr val="bg1"/>
                </a:solidFill>
              </a:rPr>
              <a:t>נפתוח</a:t>
            </a:r>
            <a:r>
              <a:rPr lang="he-IL" sz="3200" b="1" dirty="0">
                <a:solidFill>
                  <a:schemeClr val="bg1"/>
                </a:solidFill>
              </a:rPr>
              <a:t> ויער רמות ירוק לתמיד!!!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17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SCN328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98988" y="1524000"/>
            <a:ext cx="430053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95800" y="228600"/>
            <a:ext cx="42672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עירית גדולה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ינואר - אפריל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057400"/>
            <a:ext cx="281940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 err="1">
                <a:solidFill>
                  <a:schemeClr val="bg1"/>
                </a:solidFill>
              </a:rPr>
              <a:t>עריוני</a:t>
            </a:r>
            <a:r>
              <a:rPr lang="he-IL" sz="2800" dirty="0">
                <a:solidFill>
                  <a:schemeClr val="bg1"/>
                </a:solidFill>
              </a:rPr>
              <a:t> צהוב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מרץ - אפריל</a:t>
            </a:r>
            <a:r>
              <a:rPr lang="he-IL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7" name="Picture 7" descr="DSCN618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394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5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mn 30.1.09 male gaz 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4876800" cy="65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943600" y="1905000"/>
            <a:ext cx="2819400" cy="1676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מוזכר בתנ"ך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דודאים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solidFill>
                  <a:schemeClr val="bg1"/>
                </a:solidFill>
              </a:rPr>
              <a:t>בראשית ל, 14</a:t>
            </a:r>
            <a:r>
              <a:rPr lang="he-IL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18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90800" y="228600"/>
            <a:ext cx="32766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1A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bg1"/>
                </a:solidFill>
              </a:rPr>
              <a:t>צבעוני ההרים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bg1"/>
                </a:solidFill>
              </a:rPr>
              <a:t>פברואר-מרץ</a:t>
            </a:r>
            <a:r>
              <a:rPr lang="he-IL" sz="28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43" name="Picture 3" descr="DSCN56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35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35749</TotalTime>
  <Words>556</Words>
  <Application>Microsoft Office PowerPoint</Application>
  <PresentationFormat>On-screen Show (4:3)</PresentationFormat>
  <Paragraphs>196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מצפה נפתוח ויער רמות  מגוון ביולוגי עשיר במיוחד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צמחים במצפה נפתוח ויער רמות  מגוון ביולוגי עשיר במיוחד עם קרוב ל500 מיני צמחים.</dc:title>
  <dc:creator>Hilary</dc:creator>
  <cp:lastModifiedBy>Hilary</cp:lastModifiedBy>
  <cp:revision>1371</cp:revision>
  <dcterms:created xsi:type="dcterms:W3CDTF">2009-12-04T09:39:26Z</dcterms:created>
  <dcterms:modified xsi:type="dcterms:W3CDTF">2013-03-16T17:49:12Z</dcterms:modified>
</cp:coreProperties>
</file>